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4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5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6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7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8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9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1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2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3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4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5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9"/>
  </p:notesMasterIdLst>
  <p:sldIdLst>
    <p:sldId id="259" r:id="rId3"/>
    <p:sldId id="260" r:id="rId4"/>
    <p:sldId id="261" r:id="rId5"/>
    <p:sldId id="262" r:id="rId6"/>
    <p:sldId id="263" r:id="rId7"/>
    <p:sldId id="264" r:id="rId8"/>
    <p:sldId id="267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lang="fr-FR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fr-FR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fr-FR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fr-FR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fr-FR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fr-FR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fr-FR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fr-FR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fr-FR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992832F5-EA01-48E5-B403-87E193F50680}">
          <p14:sldIdLst>
            <p14:sldId id="259"/>
            <p14:sldId id="260"/>
            <p14:sldId id="261"/>
            <p14:sldId id="262"/>
            <p14:sldId id="263"/>
            <p14:sldId id="264"/>
            <p14:sldId id="267"/>
            <p14:sldId id="265"/>
            <p14:sldId id="266"/>
            <p14:sldId id="268"/>
            <p14:sldId id="269"/>
            <p14:sldId id="270"/>
            <p14:sldId id="271"/>
            <p14:sldId id="272"/>
            <p14:sldId id="273"/>
            <p14:sldId id="274"/>
          </p14:sldIdLst>
        </p14:section>
        <p14:section name="Vue d’ensemble du projet" id="{087866C3-7028-482C-8D34-6BF5363FBD75}">
          <p14:sldIdLst/>
        </p14:section>
        <p14:section name="Mise à jour de l’état" id="{521DEF98-8796-4632-831A-16252E9A6054}">
          <p14:sldIdLst/>
        </p14:section>
        <p14:section name="Barre de planning" id="{CF24EBA6-C924-424D-AC31-A4B9992A87E0}">
          <p14:sldIdLst/>
        </p14:section>
        <p14:section name="Étapes suivantes et éléments d’action" id="{C24C98EC-938D-4034-8DB8-5E8DBF16E3CB}">
          <p14:sldIdLst/>
        </p14:section>
        <p14:section name="Annexe" id="{E35CCD6A-2288-476E-BC93-C75323AE1F32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99CC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78" autoAdjust="0"/>
    <p:restoredTop sz="88256" autoAdjust="0"/>
  </p:normalViewPr>
  <p:slideViewPr>
    <p:cSldViewPr>
      <p:cViewPr varScale="1">
        <p:scale>
          <a:sx n="61" d="100"/>
          <a:sy n="61" d="100"/>
        </p:scale>
        <p:origin x="-774" y="-126"/>
      </p:cViewPr>
      <p:guideLst>
        <p:guide orient="horz" pos="2160"/>
        <p:guide orient="horz" pos="576"/>
        <p:guide pos="2880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fr-FR"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fr-FR" sz="1200"/>
            </a:lvl1pPr>
          </a:lstStyle>
          <a:p>
            <a:fld id="{724506C0-3FFE-45A5-803D-9F4FC5464A70}" type="datetimeFigureOut">
              <a:t>01/03/2016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Niveau 2</a:t>
            </a:r>
          </a:p>
          <a:p>
            <a:pPr lvl="2"/>
            <a:r>
              <a:rPr lang="fr-FR"/>
              <a:t>Niveau 3</a:t>
            </a:r>
          </a:p>
          <a:p>
            <a:pPr lvl="3"/>
            <a:r>
              <a:rPr lang="fr-FR"/>
              <a:t>Niveau 4</a:t>
            </a:r>
          </a:p>
          <a:p>
            <a:pPr lvl="4"/>
            <a:r>
              <a:rPr lang="fr-FR"/>
              <a:t>Niveau 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fr-FR"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fr-FR" sz="1200"/>
            </a:lvl1pPr>
          </a:lstStyle>
          <a:p>
            <a:fld id="{F8646707-6BBD-41A9-B4DF-0C76A73A2D2A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8971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fr-FR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fr-FR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fr-FR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fr-FR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fr-FR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fr-FR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fr-FR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fr-FR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fr-FR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33204"/>
            <a:ext cx="9144000" cy="61247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77002" y="1295400"/>
            <a:ext cx="901373" cy="901373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91203" y="1905000"/>
            <a:ext cx="1240461" cy="1240461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05600" y="2209800"/>
            <a:ext cx="1828800" cy="1828800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2"/>
            <a:ext cx="7772400" cy="761999"/>
          </a:xfrm>
        </p:spPr>
        <p:txBody>
          <a:bodyPr anchor="t"/>
          <a:lstStyle>
            <a:lvl1pPr algn="l" eaLnBrk="1" latinLnBrk="0" hangingPunct="1">
              <a:defRPr kumimoji="0" lang="fr-FR">
                <a:latin typeface="Georgia" pitchFamily="18" charset="0"/>
              </a:defRPr>
            </a:lvl1pPr>
          </a:lstStyle>
          <a:p>
            <a:pPr eaLnBrk="1" latinLnBrk="0" hangingPunct="1"/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9948" y="1219200"/>
            <a:ext cx="5275052" cy="1295400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fr-FR" sz="1600" baseline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eaLnBrk="1" latinLnBrk="0" hangingPunct="1">
              <a:buNone/>
              <a:defRPr kumimoji="0" lang="fr-FR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fr-FR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fr-FR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fr-FR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fr-FR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fr-FR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fr-FR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fr-FR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fr-FR"/>
              <a:t>Cliquez sur modifier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01/03/2016</a:t>
            </a:fld>
            <a:endParaRPr kumimoji="0"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‹N°›</a:t>
            </a:fld>
            <a:endParaRPr kumimoji="0"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01/03/2016</a:t>
            </a:fld>
            <a:endParaRPr kumimoji="0"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‹N°›</a:t>
            </a:fld>
            <a:endParaRPr kumimoji="0" lang="fr-F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pPr eaLnBrk="1" latinLnBrk="0" hangingPunct="1"/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01/03/2016</a:t>
            </a:fld>
            <a:endParaRPr kumimoji="0"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‹N°›</a:t>
            </a:fld>
            <a:endParaRPr kumimoji="0" lang="fr-F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b="-1199"/>
          <a:stretch/>
        </p:blipFill>
        <p:spPr>
          <a:xfrm>
            <a:off x="-13647" y="0"/>
            <a:ext cx="9157648" cy="55822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5800" y="1066799"/>
            <a:ext cx="1979920" cy="2013808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68304" y="1905001"/>
            <a:ext cx="5105400" cy="1143001"/>
          </a:xfrm>
        </p:spPr>
        <p:txBody>
          <a:bodyPr anchor="b" anchorCtr="0">
            <a:normAutofit/>
          </a:bodyPr>
          <a:lstStyle>
            <a:lvl1pPr algn="l" eaLnBrk="1" latinLnBrk="0" hangingPunct="1">
              <a:defRPr kumimoji="0" lang="fr-FR" sz="3600" b="0" cap="none">
                <a:latin typeface="Georgia" pitchFamily="18" charset="0"/>
              </a:defRPr>
            </a:lvl1pPr>
          </a:lstStyle>
          <a:p>
            <a:r>
              <a:rPr kumimoji="0" lang="fr-FR"/>
              <a:t>Modifiez le style du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0" y="3048000"/>
            <a:ext cx="5105400" cy="1500187"/>
          </a:xfrm>
        </p:spPr>
        <p:txBody>
          <a:bodyPr anchor="t"/>
          <a:lstStyle>
            <a:lvl1pPr marL="0" indent="0" eaLnBrk="1" latinLnBrk="0" hangingPunct="1">
              <a:buNone/>
              <a:defRPr kumimoji="0" lang="fr-FR" sz="200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eaLnBrk="1" latinLnBrk="0" hangingPunct="1">
              <a:buNone/>
              <a:defRPr kumimoji="0" lang="fr-FR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fr-FR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fr-FR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fr-FR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fr-FR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fr-FR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fr-FR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fr-FR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01/03/2016</a:t>
            </a:fld>
            <a:endParaRPr kumimoji="0"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‹N°›</a:t>
            </a:fld>
            <a:endParaRPr kumimoji="0" lang="fr-F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</p:spPr>
        <p:txBody>
          <a:bodyPr anchor="t">
            <a:normAutofit/>
          </a:bodyPr>
          <a:lstStyle>
            <a:lvl1pPr algn="l" eaLnBrk="1" latinLnBrk="0" hangingPunct="1">
              <a:defRPr kumimoji="0" lang="fr-FR" sz="2800">
                <a:latin typeface="Georgia" pitchFamily="18" charset="0"/>
              </a:defRPr>
            </a:lvl1pPr>
          </a:lstStyle>
          <a:p>
            <a:pPr eaLnBrk="1" latinLnBrk="0" hangingPunct="1"/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42900" indent="-342900" eaLnBrk="1" latinLnBrk="0" hangingPunct="1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kumimoji="0" lang="fr-FR" sz="2000">
                <a:latin typeface="Georgia" pitchFamily="18" charset="0"/>
              </a:defRPr>
            </a:lvl1pPr>
            <a:lvl2pPr marL="571500" indent="-228600" eaLnBrk="1" latinLnBrk="0" hangingPunct="1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kumimoji="0" lang="fr-FR" sz="1800">
                <a:latin typeface="Georgia" pitchFamily="18" charset="0"/>
              </a:defRPr>
            </a:lvl2pPr>
            <a:lvl3pPr eaLnBrk="1" latinLnBrk="0" hangingPunct="1">
              <a:defRPr kumimoji="0" lang="fr-FR" sz="2000">
                <a:latin typeface="Georgia" pitchFamily="18" charset="0"/>
              </a:defRPr>
            </a:lvl3pPr>
            <a:lvl4pPr eaLnBrk="1" latinLnBrk="0" hangingPunct="1">
              <a:defRPr kumimoji="0" lang="fr-FR" sz="2000">
                <a:latin typeface="Georgia" pitchFamily="18" charset="0"/>
              </a:defRPr>
            </a:lvl4pPr>
            <a:lvl5pPr eaLnBrk="1" latinLnBrk="0" hangingPunct="1">
              <a:defRPr kumimoji="0" lang="fr-FR" sz="2000">
                <a:latin typeface="Georgia" pitchFamily="18" charset="0"/>
              </a:defRPr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01/03/2016</a:t>
            </a:fld>
            <a:endParaRPr kumimoji="0"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‹N°›</a:t>
            </a:fld>
            <a:endParaRPr kumimoji="0" lang="fr-F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fr-FR" sz="2400"/>
            </a:lvl1pPr>
            <a:lvl2pPr eaLnBrk="1" latinLnBrk="0" hangingPunct="1">
              <a:defRPr kumimoji="0" lang="fr-FR" sz="2000"/>
            </a:lvl2pPr>
            <a:lvl3pPr eaLnBrk="1" latinLnBrk="0" hangingPunct="1">
              <a:defRPr kumimoji="0" lang="fr-FR" sz="1800"/>
            </a:lvl3pPr>
            <a:lvl4pPr eaLnBrk="1" latinLnBrk="0" hangingPunct="1">
              <a:defRPr kumimoji="0" lang="fr-FR" sz="1600"/>
            </a:lvl4pPr>
            <a:lvl5pPr eaLnBrk="1" latinLnBrk="0" hangingPunct="1">
              <a:defRPr kumimoji="0" lang="fr-FR" sz="1600"/>
            </a:lvl5pPr>
            <a:lvl6pPr eaLnBrk="1" latinLnBrk="0" hangingPunct="1">
              <a:defRPr kumimoji="0" lang="fr-FR" sz="1800"/>
            </a:lvl6pPr>
            <a:lvl7pPr eaLnBrk="1" latinLnBrk="0" hangingPunct="1">
              <a:defRPr kumimoji="0" lang="fr-FR" sz="1800"/>
            </a:lvl7pPr>
            <a:lvl8pPr eaLnBrk="1" latinLnBrk="0" hangingPunct="1">
              <a:defRPr kumimoji="0" lang="fr-FR" sz="1800"/>
            </a:lvl8pPr>
            <a:lvl9pPr eaLnBrk="1" latinLnBrk="0" hangingPunct="1">
              <a:defRPr kumimoji="0" lang="fr-FR" sz="1800"/>
            </a:lvl9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fr-FR" sz="2400"/>
            </a:lvl1pPr>
            <a:lvl2pPr eaLnBrk="1" latinLnBrk="0" hangingPunct="1">
              <a:defRPr kumimoji="0" lang="fr-FR" sz="2000"/>
            </a:lvl2pPr>
            <a:lvl3pPr eaLnBrk="1" latinLnBrk="0" hangingPunct="1">
              <a:defRPr kumimoji="0" lang="fr-FR" sz="1800"/>
            </a:lvl3pPr>
            <a:lvl4pPr eaLnBrk="1" latinLnBrk="0" hangingPunct="1">
              <a:defRPr kumimoji="0" lang="fr-FR" sz="1600"/>
            </a:lvl4pPr>
            <a:lvl5pPr eaLnBrk="1" latinLnBrk="0" hangingPunct="1">
              <a:defRPr kumimoji="0" lang="fr-FR" sz="1600"/>
            </a:lvl5pPr>
            <a:lvl6pPr eaLnBrk="1" latinLnBrk="0" hangingPunct="1">
              <a:defRPr kumimoji="0" lang="fr-FR" sz="1800"/>
            </a:lvl6pPr>
            <a:lvl7pPr eaLnBrk="1" latinLnBrk="0" hangingPunct="1">
              <a:defRPr kumimoji="0" lang="fr-FR" sz="1800"/>
            </a:lvl7pPr>
            <a:lvl8pPr eaLnBrk="1" latinLnBrk="0" hangingPunct="1">
              <a:defRPr kumimoji="0" lang="fr-FR" sz="1800"/>
            </a:lvl8pPr>
            <a:lvl9pPr eaLnBrk="1" latinLnBrk="0" hangingPunct="1">
              <a:defRPr kumimoji="0" lang="fr-FR" sz="1800"/>
            </a:lvl9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01/03/2016</a:t>
            </a:fld>
            <a:endParaRPr kumimoji="0"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‹N°›</a:t>
            </a:fld>
            <a:endParaRPr kumimoji="0" lang="fr-F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09600"/>
          </a:xfrm>
        </p:spPr>
        <p:txBody>
          <a:bodyPr/>
          <a:lstStyle>
            <a:lvl1pPr eaLnBrk="1" latinLnBrk="0" hangingPunct="1">
              <a:defRPr kumimoji="0" lang="fr-FR"/>
            </a:lvl1pPr>
          </a:lstStyle>
          <a:p>
            <a:pPr eaLnBrk="1" latinLnBrk="0" hangingPunct="1"/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 eaLnBrk="1" latinLnBrk="0" hangingPunct="1">
              <a:buNone/>
              <a:defRPr kumimoji="0" lang="fr-FR" sz="2000" b="1"/>
            </a:lvl1pPr>
            <a:lvl2pPr marL="457200" indent="0" eaLnBrk="1" latinLnBrk="0" hangingPunct="1">
              <a:buNone/>
              <a:defRPr kumimoji="0" lang="fr-FR" sz="2000" b="1"/>
            </a:lvl2pPr>
            <a:lvl3pPr marL="914400" indent="0" eaLnBrk="1" latinLnBrk="0" hangingPunct="1">
              <a:buNone/>
              <a:defRPr kumimoji="0" lang="fr-FR" sz="1800" b="1"/>
            </a:lvl3pPr>
            <a:lvl4pPr marL="1371600" indent="0" eaLnBrk="1" latinLnBrk="0" hangingPunct="1">
              <a:buNone/>
              <a:defRPr kumimoji="0" lang="fr-FR" sz="1600" b="1"/>
            </a:lvl4pPr>
            <a:lvl5pPr marL="1828800" indent="0" eaLnBrk="1" latinLnBrk="0" hangingPunct="1">
              <a:buNone/>
              <a:defRPr kumimoji="0" lang="fr-FR" sz="1600" b="1"/>
            </a:lvl5pPr>
            <a:lvl6pPr marL="2286000" indent="0" eaLnBrk="1" latinLnBrk="0" hangingPunct="1">
              <a:buNone/>
              <a:defRPr kumimoji="0" lang="fr-FR" sz="1600" b="1"/>
            </a:lvl6pPr>
            <a:lvl7pPr marL="2743200" indent="0" eaLnBrk="1" latinLnBrk="0" hangingPunct="1">
              <a:buNone/>
              <a:defRPr kumimoji="0" lang="fr-FR" sz="1600" b="1"/>
            </a:lvl7pPr>
            <a:lvl8pPr marL="3200400" indent="0" eaLnBrk="1" latinLnBrk="0" hangingPunct="1">
              <a:buNone/>
              <a:defRPr kumimoji="0" lang="fr-FR" sz="1600" b="1"/>
            </a:lvl8pPr>
            <a:lvl9pPr marL="3657600" indent="0" eaLnBrk="1" latinLnBrk="0" hangingPunct="1">
              <a:buNone/>
              <a:defRPr kumimoji="0" lang="fr-FR" sz="1600" b="1"/>
            </a:lvl9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 eaLnBrk="1" latinLnBrk="0" hangingPunct="1">
              <a:defRPr kumimoji="0" lang="fr-FR" sz="2000"/>
            </a:lvl1pPr>
            <a:lvl2pPr eaLnBrk="1" latinLnBrk="0" hangingPunct="1">
              <a:defRPr kumimoji="0" lang="fr-FR" sz="1800"/>
            </a:lvl2pPr>
            <a:lvl3pPr eaLnBrk="1" latinLnBrk="0" hangingPunct="1">
              <a:defRPr kumimoji="0" lang="fr-FR" sz="1600"/>
            </a:lvl3pPr>
            <a:lvl4pPr eaLnBrk="1" latinLnBrk="0" hangingPunct="1">
              <a:defRPr kumimoji="0" lang="fr-FR" sz="1400"/>
            </a:lvl4pPr>
            <a:lvl5pPr eaLnBrk="1" latinLnBrk="0" hangingPunct="1">
              <a:defRPr kumimoji="0" lang="fr-FR" sz="1400"/>
            </a:lvl5pPr>
            <a:lvl6pPr eaLnBrk="1" latinLnBrk="0" hangingPunct="1">
              <a:defRPr kumimoji="0" lang="fr-FR" sz="1600"/>
            </a:lvl6pPr>
            <a:lvl7pPr eaLnBrk="1" latinLnBrk="0" hangingPunct="1">
              <a:defRPr kumimoji="0" lang="fr-FR" sz="1600"/>
            </a:lvl7pPr>
            <a:lvl8pPr eaLnBrk="1" latinLnBrk="0" hangingPunct="1">
              <a:defRPr kumimoji="0" lang="fr-FR" sz="1600"/>
            </a:lvl8pPr>
            <a:lvl9pPr eaLnBrk="1" latinLnBrk="0" hangingPunct="1">
              <a:defRPr kumimoji="0" lang="fr-FR" sz="1600"/>
            </a:lvl9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3"/>
          </a:xfrm>
        </p:spPr>
        <p:txBody>
          <a:bodyPr anchor="b">
            <a:noAutofit/>
          </a:bodyPr>
          <a:lstStyle>
            <a:lvl1pPr marL="0" indent="0" eaLnBrk="1" latinLnBrk="0" hangingPunct="1">
              <a:buNone/>
              <a:defRPr kumimoji="0" lang="fr-FR" sz="2000" b="1"/>
            </a:lvl1pPr>
            <a:lvl2pPr marL="457200" indent="0" eaLnBrk="1" latinLnBrk="0" hangingPunct="1">
              <a:buNone/>
              <a:defRPr kumimoji="0" lang="fr-FR" sz="2000" b="1"/>
            </a:lvl2pPr>
            <a:lvl3pPr marL="914400" indent="0" eaLnBrk="1" latinLnBrk="0" hangingPunct="1">
              <a:buNone/>
              <a:defRPr kumimoji="0" lang="fr-FR" sz="1800" b="1"/>
            </a:lvl3pPr>
            <a:lvl4pPr marL="1371600" indent="0" eaLnBrk="1" latinLnBrk="0" hangingPunct="1">
              <a:buNone/>
              <a:defRPr kumimoji="0" lang="fr-FR" sz="1600" b="1"/>
            </a:lvl4pPr>
            <a:lvl5pPr marL="1828800" indent="0" eaLnBrk="1" latinLnBrk="0" hangingPunct="1">
              <a:buNone/>
              <a:defRPr kumimoji="0" lang="fr-FR" sz="1600" b="1"/>
            </a:lvl5pPr>
            <a:lvl6pPr marL="2286000" indent="0" eaLnBrk="1" latinLnBrk="0" hangingPunct="1">
              <a:buNone/>
              <a:defRPr kumimoji="0" lang="fr-FR" sz="1600" b="1"/>
            </a:lvl6pPr>
            <a:lvl7pPr marL="2743200" indent="0" eaLnBrk="1" latinLnBrk="0" hangingPunct="1">
              <a:buNone/>
              <a:defRPr kumimoji="0" lang="fr-FR" sz="1600" b="1"/>
            </a:lvl7pPr>
            <a:lvl8pPr marL="3200400" indent="0" eaLnBrk="1" latinLnBrk="0" hangingPunct="1">
              <a:buNone/>
              <a:defRPr kumimoji="0" lang="fr-FR" sz="1600" b="1"/>
            </a:lvl8pPr>
            <a:lvl9pPr marL="3657600" indent="0" eaLnBrk="1" latinLnBrk="0" hangingPunct="1">
              <a:buNone/>
              <a:defRPr kumimoji="0" lang="fr-FR" sz="1600" b="1"/>
            </a:lvl9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>
            <a:normAutofit/>
          </a:bodyPr>
          <a:lstStyle>
            <a:lvl1pPr eaLnBrk="1" latinLnBrk="0" hangingPunct="1">
              <a:defRPr kumimoji="0" lang="fr-FR" sz="2000"/>
            </a:lvl1pPr>
            <a:lvl2pPr eaLnBrk="1" latinLnBrk="0" hangingPunct="1">
              <a:defRPr kumimoji="0" lang="fr-FR" sz="1800"/>
            </a:lvl2pPr>
            <a:lvl3pPr eaLnBrk="1" latinLnBrk="0" hangingPunct="1">
              <a:defRPr kumimoji="0" lang="fr-FR" sz="1600"/>
            </a:lvl3pPr>
            <a:lvl4pPr eaLnBrk="1" latinLnBrk="0" hangingPunct="1">
              <a:defRPr kumimoji="0" lang="fr-FR" sz="1400"/>
            </a:lvl4pPr>
            <a:lvl5pPr eaLnBrk="1" latinLnBrk="0" hangingPunct="1">
              <a:defRPr kumimoji="0" lang="fr-FR" sz="1400"/>
            </a:lvl5pPr>
            <a:lvl6pPr eaLnBrk="1" latinLnBrk="0" hangingPunct="1">
              <a:defRPr kumimoji="0" lang="fr-FR" sz="1600"/>
            </a:lvl6pPr>
            <a:lvl7pPr eaLnBrk="1" latinLnBrk="0" hangingPunct="1">
              <a:defRPr kumimoji="0" lang="fr-FR" sz="1600"/>
            </a:lvl7pPr>
            <a:lvl8pPr eaLnBrk="1" latinLnBrk="0" hangingPunct="1">
              <a:defRPr kumimoji="0" lang="fr-FR" sz="1600"/>
            </a:lvl8pPr>
            <a:lvl9pPr eaLnBrk="1" latinLnBrk="0" hangingPunct="1">
              <a:defRPr kumimoji="0" lang="fr-FR" sz="1600"/>
            </a:lvl9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01/03/2016</a:t>
            </a:fld>
            <a:endParaRPr kumimoji="0"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‹N°›</a:t>
            </a:fld>
            <a:endParaRPr kumimoji="0" lang="fr-F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 eaLnBrk="1" latinLnBrk="0" hangingPunct="1">
              <a:defRPr kumimoji="0" lang="fr-FR" sz="2800"/>
            </a:lvl1pPr>
          </a:lstStyle>
          <a:p>
            <a:pPr eaLnBrk="1" latinLnBrk="0" hangingPunct="1"/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01/03/2016</a:t>
            </a:fld>
            <a:endParaRPr kumimoji="0"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‹N°›</a:t>
            </a:fld>
            <a:endParaRPr kumimoji="0" lang="fr-F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01/03/2016</a:t>
            </a:fld>
            <a:endParaRPr kumimoji="0"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‹N°›</a:t>
            </a:fld>
            <a:endParaRPr kumimoji="0" lang="fr-F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914400"/>
            <a:ext cx="3008313" cy="762000"/>
          </a:xfrm>
        </p:spPr>
        <p:txBody>
          <a:bodyPr anchor="b"/>
          <a:lstStyle>
            <a:lvl1pPr algn="l" eaLnBrk="1" latinLnBrk="0" hangingPunct="1">
              <a:defRPr kumimoji="0" lang="fr-FR" sz="2000" b="1"/>
            </a:lvl1pPr>
          </a:lstStyle>
          <a:p>
            <a:pPr eaLnBrk="1" latinLnBrk="0" hangingPunct="1"/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5111750" cy="5211763"/>
          </a:xfrm>
        </p:spPr>
        <p:txBody>
          <a:bodyPr>
            <a:normAutofit/>
          </a:bodyPr>
          <a:lstStyle>
            <a:lvl1pPr eaLnBrk="1" latinLnBrk="0" hangingPunct="1">
              <a:defRPr kumimoji="0" lang="fr-FR" sz="2800"/>
            </a:lvl1pPr>
            <a:lvl2pPr eaLnBrk="1" latinLnBrk="0" hangingPunct="1">
              <a:defRPr kumimoji="0" lang="fr-FR" sz="2400"/>
            </a:lvl2pPr>
            <a:lvl3pPr eaLnBrk="1" latinLnBrk="0" hangingPunct="1">
              <a:defRPr kumimoji="0" lang="fr-FR" sz="2000"/>
            </a:lvl3pPr>
            <a:lvl4pPr eaLnBrk="1" latinLnBrk="0" hangingPunct="1">
              <a:defRPr kumimoji="0" lang="fr-FR" sz="1800"/>
            </a:lvl4pPr>
            <a:lvl5pPr eaLnBrk="1" latinLnBrk="0" hangingPunct="1">
              <a:defRPr kumimoji="0" lang="fr-FR" sz="1800"/>
            </a:lvl5pPr>
            <a:lvl6pPr eaLnBrk="1" latinLnBrk="0" hangingPunct="1">
              <a:defRPr kumimoji="0" lang="fr-FR" sz="2000"/>
            </a:lvl6pPr>
            <a:lvl7pPr eaLnBrk="1" latinLnBrk="0" hangingPunct="1">
              <a:defRPr kumimoji="0" lang="fr-FR" sz="2000"/>
            </a:lvl7pPr>
            <a:lvl8pPr eaLnBrk="1" latinLnBrk="0" hangingPunct="1">
              <a:defRPr kumimoji="0" lang="fr-FR" sz="2000"/>
            </a:lvl8pPr>
            <a:lvl9pPr eaLnBrk="1" latinLnBrk="0" hangingPunct="1">
              <a:defRPr kumimoji="0" lang="fr-FR" sz="2000"/>
            </a:lvl9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752600"/>
            <a:ext cx="3008313" cy="4373563"/>
          </a:xfrm>
        </p:spPr>
        <p:txBody>
          <a:bodyPr/>
          <a:lstStyle>
            <a:lvl1pPr marL="0" indent="0" eaLnBrk="1" latinLnBrk="0" hangingPunct="1">
              <a:buNone/>
              <a:defRPr kumimoji="0" lang="fr-FR" sz="1400"/>
            </a:lvl1pPr>
            <a:lvl2pPr marL="457200" indent="0" eaLnBrk="1" latinLnBrk="0" hangingPunct="1">
              <a:buNone/>
              <a:defRPr kumimoji="0" lang="fr-FR" sz="1200"/>
            </a:lvl2pPr>
            <a:lvl3pPr marL="914400" indent="0" eaLnBrk="1" latinLnBrk="0" hangingPunct="1">
              <a:buNone/>
              <a:defRPr kumimoji="0" lang="fr-FR" sz="1000"/>
            </a:lvl3pPr>
            <a:lvl4pPr marL="1371600" indent="0" eaLnBrk="1" latinLnBrk="0" hangingPunct="1">
              <a:buNone/>
              <a:defRPr kumimoji="0" lang="fr-FR" sz="900"/>
            </a:lvl4pPr>
            <a:lvl5pPr marL="1828800" indent="0" eaLnBrk="1" latinLnBrk="0" hangingPunct="1">
              <a:buNone/>
              <a:defRPr kumimoji="0" lang="fr-FR" sz="900"/>
            </a:lvl5pPr>
            <a:lvl6pPr marL="2286000" indent="0" eaLnBrk="1" latinLnBrk="0" hangingPunct="1">
              <a:buNone/>
              <a:defRPr kumimoji="0" lang="fr-FR" sz="900"/>
            </a:lvl6pPr>
            <a:lvl7pPr marL="2743200" indent="0" eaLnBrk="1" latinLnBrk="0" hangingPunct="1">
              <a:buNone/>
              <a:defRPr kumimoji="0" lang="fr-FR" sz="900"/>
            </a:lvl7pPr>
            <a:lvl8pPr marL="3200400" indent="0" eaLnBrk="1" latinLnBrk="0" hangingPunct="1">
              <a:buNone/>
              <a:defRPr kumimoji="0" lang="fr-FR" sz="900"/>
            </a:lvl8pPr>
            <a:lvl9pPr marL="3657600" indent="0" eaLnBrk="1" latinLnBrk="0" hangingPunct="1">
              <a:buNone/>
              <a:defRPr kumimoji="0" lang="fr-FR" sz="900"/>
            </a:lvl9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01/03/2016</a:t>
            </a:fld>
            <a:endParaRPr kumimoji="0"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‹N°›</a:t>
            </a:fld>
            <a:endParaRPr kumimoji="0" lang="fr-F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 eaLnBrk="1" latinLnBrk="0" hangingPunct="1">
              <a:defRPr kumimoji="0" lang="fr-FR" sz="2000" b="1"/>
            </a:lvl1pPr>
          </a:lstStyle>
          <a:p>
            <a:pPr eaLnBrk="1" latinLnBrk="0" hangingPunct="1"/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fr-FR" sz="3200"/>
            </a:lvl1pPr>
            <a:lvl2pPr marL="457200" indent="0" eaLnBrk="1" latinLnBrk="0" hangingPunct="1">
              <a:buNone/>
              <a:defRPr kumimoji="0" lang="fr-FR" sz="2800"/>
            </a:lvl2pPr>
            <a:lvl3pPr marL="914400" indent="0" eaLnBrk="1" latinLnBrk="0" hangingPunct="1">
              <a:buNone/>
              <a:defRPr kumimoji="0" lang="fr-FR" sz="2400"/>
            </a:lvl3pPr>
            <a:lvl4pPr marL="1371600" indent="0" eaLnBrk="1" latinLnBrk="0" hangingPunct="1">
              <a:buNone/>
              <a:defRPr kumimoji="0" lang="fr-FR" sz="2000"/>
            </a:lvl4pPr>
            <a:lvl5pPr marL="1828800" indent="0" eaLnBrk="1" latinLnBrk="0" hangingPunct="1">
              <a:buNone/>
              <a:defRPr kumimoji="0" lang="fr-FR" sz="2000"/>
            </a:lvl5pPr>
            <a:lvl6pPr marL="2286000" indent="0" eaLnBrk="1" latinLnBrk="0" hangingPunct="1">
              <a:buNone/>
              <a:defRPr kumimoji="0" lang="fr-FR" sz="2000"/>
            </a:lvl6pPr>
            <a:lvl7pPr marL="2743200" indent="0" eaLnBrk="1" latinLnBrk="0" hangingPunct="1">
              <a:buNone/>
              <a:defRPr kumimoji="0" lang="fr-FR" sz="2000"/>
            </a:lvl7pPr>
            <a:lvl8pPr marL="3200400" indent="0" eaLnBrk="1" latinLnBrk="0" hangingPunct="1">
              <a:buNone/>
              <a:defRPr kumimoji="0" lang="fr-FR" sz="2000"/>
            </a:lvl8pPr>
            <a:lvl9pPr marL="3657600" indent="0" eaLnBrk="1" latinLnBrk="0" hangingPunct="1">
              <a:buNone/>
              <a:defRPr kumimoji="0" lang="fr-FR" sz="2000"/>
            </a:lvl9pPr>
          </a:lstStyle>
          <a:p>
            <a:pPr eaLnBrk="1" latinLnBrk="0" hangingPunct="1"/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1"/>
          </a:xfrm>
        </p:spPr>
        <p:txBody>
          <a:bodyPr/>
          <a:lstStyle>
            <a:lvl1pPr marL="0" indent="0" eaLnBrk="1" latinLnBrk="0" hangingPunct="1">
              <a:buNone/>
              <a:defRPr kumimoji="0" lang="fr-FR" sz="1400"/>
            </a:lvl1pPr>
            <a:lvl2pPr marL="457200" indent="0" eaLnBrk="1" latinLnBrk="0" hangingPunct="1">
              <a:buNone/>
              <a:defRPr kumimoji="0" lang="fr-FR" sz="1200"/>
            </a:lvl2pPr>
            <a:lvl3pPr marL="914400" indent="0" eaLnBrk="1" latinLnBrk="0" hangingPunct="1">
              <a:buNone/>
              <a:defRPr kumimoji="0" lang="fr-FR" sz="1000"/>
            </a:lvl3pPr>
            <a:lvl4pPr marL="1371600" indent="0" eaLnBrk="1" latinLnBrk="0" hangingPunct="1">
              <a:buNone/>
              <a:defRPr kumimoji="0" lang="fr-FR" sz="900"/>
            </a:lvl4pPr>
            <a:lvl5pPr marL="1828800" indent="0" eaLnBrk="1" latinLnBrk="0" hangingPunct="1">
              <a:buNone/>
              <a:defRPr kumimoji="0" lang="fr-FR" sz="900"/>
            </a:lvl5pPr>
            <a:lvl6pPr marL="2286000" indent="0" eaLnBrk="1" latinLnBrk="0" hangingPunct="1">
              <a:buNone/>
              <a:defRPr kumimoji="0" lang="fr-FR" sz="900"/>
            </a:lvl6pPr>
            <a:lvl7pPr marL="2743200" indent="0" eaLnBrk="1" latinLnBrk="0" hangingPunct="1">
              <a:buNone/>
              <a:defRPr kumimoji="0" lang="fr-FR" sz="900"/>
            </a:lvl7pPr>
            <a:lvl8pPr marL="3200400" indent="0" eaLnBrk="1" latinLnBrk="0" hangingPunct="1">
              <a:buNone/>
              <a:defRPr kumimoji="0" lang="fr-FR" sz="900"/>
            </a:lvl8pPr>
            <a:lvl9pPr marL="3657600" indent="0" eaLnBrk="1" latinLnBrk="0" hangingPunct="1">
              <a:buNone/>
              <a:defRPr kumimoji="0" lang="fr-FR" sz="900"/>
            </a:lvl9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t>01/03/2016</a:t>
            </a:fld>
            <a:endParaRPr kumimoji="0"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t>‹N°›</a:t>
            </a:fld>
            <a:endParaRPr kumimoji="0" lang="fr-FR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fr-FR" smtClean="0"/>
              <a:t>Modifiez le style du titre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fr-FR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2158D-428B-4987-8B28-745A2AFA1252}" type="datetimeFigureOut">
              <a:t>01/03/2016</a:t>
            </a:fld>
            <a:endParaRPr kumimoji="0"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fr-FR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fr-FR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FC477-0A05-4F3E-8EE9-E015C9089D56}" type="slidenum">
              <a:t>‹N°›</a:t>
            </a:fld>
            <a:endParaRPr kumimoji="0"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4"/>
          <a:stretch/>
        </p:blipFill>
        <p:spPr>
          <a:xfrm>
            <a:off x="-13251" y="2"/>
            <a:ext cx="9157252" cy="6604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fr-FR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fr-FR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fr-FR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fr-F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fr-FR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fr-FR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fr-FR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fr-FR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fr-FR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fr-FR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fr-FR"/>
      </a:defPPr>
      <a:lvl1pPr marL="0" algn="l" defTabSz="914400" rtl="0" eaLnBrk="1" latinLnBrk="0" hangingPunct="1">
        <a:defRPr kumimoji="0" lang="fr-FR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fr-FR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fr-F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fr-FR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fr-FR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fr-FR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fr-FR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fr-FR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fr-FR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3.xml"/><Relationship Id="rId7" Type="http://schemas.openxmlformats.org/officeDocument/2006/relationships/image" Target="../media/image8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21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20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23.pn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22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25.png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image" Target="../media/image24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26.pn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27.pn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image" Target="../media/image28.pn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erasic.com.tw/cgi-bin/page/archive.pl?Language=English&amp;CategoryNo=167&amp;No=836&amp;PartNo=4" TargetMode="External"/><Relationship Id="rId3" Type="http://schemas.openxmlformats.org/officeDocument/2006/relationships/tags" Target="../tags/tag7.xml"/><Relationship Id="rId7" Type="http://schemas.openxmlformats.org/officeDocument/2006/relationships/image" Target="../media/image11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9" Type="http://schemas.openxmlformats.org/officeDocument/2006/relationships/hyperlink" Target="http://www.terasic.com.tw/cgi-bin/page/archive.pl?Language=English&amp;CategoryNo=163&amp;No=921&amp;PartNo=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4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17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16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19.pn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image" Target="../media/image18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83976" y="155587"/>
            <a:ext cx="8204448" cy="761999"/>
          </a:xfrm>
        </p:spPr>
        <p:txBody>
          <a:bodyPr>
            <a:normAutofit/>
          </a:bodyPr>
          <a:lstStyle/>
          <a:p>
            <a:pPr algn="ctr"/>
            <a:r>
              <a:rPr lang="fr-FR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Cartes DE1-SOC et DE0-CV. </a:t>
            </a:r>
            <a:endParaRPr lang="fr-FR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360771" y="908720"/>
            <a:ext cx="5275052" cy="792088"/>
          </a:xfrm>
        </p:spPr>
        <p:txBody>
          <a:bodyPr/>
          <a:lstStyle/>
          <a:p>
            <a:r>
              <a:rPr lang="fr-FR" dirty="0" smtClean="0"/>
              <a:t>François SCHNEIDER</a:t>
            </a:r>
            <a:endParaRPr lang="fr-FR" dirty="0"/>
          </a:p>
          <a:p>
            <a:r>
              <a:rPr lang="fr-FR" dirty="0" smtClean="0"/>
              <a:t>Lycée Victor Hugo</a:t>
            </a:r>
            <a:endParaRPr lang="fr-FR" dirty="0"/>
          </a:p>
        </p:txBody>
      </p:sp>
      <p:sp>
        <p:nvSpPr>
          <p:cNvPr id="5" name="ZoneTexte 4"/>
          <p:cNvSpPr txBox="1"/>
          <p:nvPr>
            <p:custDataLst>
              <p:tags r:id="rId4"/>
            </p:custDataLst>
          </p:nvPr>
        </p:nvSpPr>
        <p:spPr>
          <a:xfrm>
            <a:off x="1" y="6447630"/>
            <a:ext cx="9143999" cy="3077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Carte de développement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Altera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DE1-SOC DE0-CV – programmation avec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Quartus</a:t>
            </a: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3638178" y="2204864"/>
            <a:ext cx="2505447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307975" y="692696"/>
            <a:ext cx="8359480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4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utoShape 6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2" descr="Résultat de recherche d'images pour &quot;gsm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Rogner un rectangle à un seul coin 14"/>
          <p:cNvSpPr/>
          <p:nvPr/>
        </p:nvSpPr>
        <p:spPr>
          <a:xfrm>
            <a:off x="460375" y="3728070"/>
            <a:ext cx="8190910" cy="2509242"/>
          </a:xfrm>
          <a:prstGeom prst="snip1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b="1" dirty="0" smtClean="0"/>
              <a:t>S4</a:t>
            </a:r>
            <a:r>
              <a:rPr lang="fr-FR" b="1" dirty="0"/>
              <a:t>. Développement </a:t>
            </a:r>
            <a:r>
              <a:rPr lang="fr-FR" b="1" dirty="0" smtClean="0"/>
              <a:t>logiciel</a:t>
            </a:r>
          </a:p>
          <a:p>
            <a:pPr lvl="1"/>
            <a:r>
              <a:rPr lang="fr-FR" dirty="0">
                <a:solidFill>
                  <a:srgbClr val="0000CC"/>
                </a:solidFill>
              </a:rPr>
              <a:t>S4.7.  Langages de </a:t>
            </a:r>
            <a:r>
              <a:rPr lang="fr-FR" dirty="0" smtClean="0">
                <a:solidFill>
                  <a:srgbClr val="0000CC"/>
                </a:solidFill>
              </a:rPr>
              <a:t>programmation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B050"/>
                </a:solidFill>
              </a:rPr>
              <a:t>Circuits programmables (graphique, descriptif, etc.)</a:t>
            </a:r>
            <a:endParaRPr lang="fr-FR" b="1" dirty="0" smtClean="0"/>
          </a:p>
          <a:p>
            <a:r>
              <a:rPr lang="fr-FR" b="1" dirty="0" smtClean="0"/>
              <a:t>S9</a:t>
            </a:r>
            <a:r>
              <a:rPr lang="fr-FR" b="1" dirty="0"/>
              <a:t>. </a:t>
            </a:r>
            <a:r>
              <a:rPr lang="fr-FR" b="1" dirty="0" smtClean="0"/>
              <a:t>Fabrication</a:t>
            </a:r>
          </a:p>
          <a:p>
            <a:pPr lvl="1"/>
            <a:r>
              <a:rPr lang="fr-FR" dirty="0" smtClean="0">
                <a:solidFill>
                  <a:srgbClr val="0000CC"/>
                </a:solidFill>
              </a:rPr>
              <a:t>S9.2 Prototypage </a:t>
            </a:r>
            <a:r>
              <a:rPr lang="fr-FR" dirty="0">
                <a:solidFill>
                  <a:srgbClr val="0000CC"/>
                </a:solidFill>
              </a:rPr>
              <a:t>rapide avec </a:t>
            </a:r>
            <a:r>
              <a:rPr lang="fr-FR" dirty="0" smtClean="0">
                <a:solidFill>
                  <a:srgbClr val="0000CC"/>
                </a:solidFill>
              </a:rPr>
              <a:t>des outils adaptés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B050"/>
                </a:solidFill>
              </a:rPr>
              <a:t>Composants </a:t>
            </a:r>
            <a:r>
              <a:rPr lang="fr-FR" dirty="0">
                <a:solidFill>
                  <a:srgbClr val="00B050"/>
                </a:solidFill>
              </a:rPr>
              <a:t>programmables numériques (FPGA</a:t>
            </a:r>
            <a:r>
              <a:rPr lang="fr-FR" dirty="0" smtClean="0">
                <a:solidFill>
                  <a:srgbClr val="00B050"/>
                </a:solidFill>
              </a:rPr>
              <a:t>)</a:t>
            </a:r>
            <a:endParaRPr lang="fr-FR" dirty="0">
              <a:solidFill>
                <a:srgbClr val="00B05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B050"/>
                </a:solidFill>
              </a:rPr>
              <a:t>Composants programmables mixtes : </a:t>
            </a:r>
            <a:r>
              <a:rPr lang="fr-FR" dirty="0" smtClean="0">
                <a:solidFill>
                  <a:srgbClr val="00B050"/>
                </a:solidFill>
              </a:rPr>
              <a:t>analogique/numérique</a:t>
            </a:r>
            <a:endParaRPr lang="fr-FR" dirty="0">
              <a:solidFill>
                <a:srgbClr val="00B05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B050"/>
                </a:solidFill>
              </a:rPr>
              <a:t>Microcontrôleurs, DSP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66003" y="1336602"/>
            <a:ext cx="2716109" cy="2236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91299" y="1336602"/>
            <a:ext cx="2796678" cy="2354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4076810" y="1052736"/>
            <a:ext cx="114326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DE1-SOC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7613822" y="1151936"/>
            <a:ext cx="103746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DE0-CV</a:t>
            </a:r>
            <a:endParaRPr lang="fr-FR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0374" y="1215686"/>
            <a:ext cx="5158115" cy="1277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83976" y="155587"/>
            <a:ext cx="8204448" cy="761999"/>
          </a:xfrm>
        </p:spPr>
        <p:txBody>
          <a:bodyPr>
            <a:normAutofit/>
          </a:bodyPr>
          <a:lstStyle/>
          <a:p>
            <a:pPr algn="ctr"/>
            <a:r>
              <a:rPr lang="fr-FR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Programmation des cartes DE1-SOC. </a:t>
            </a:r>
            <a:endParaRPr lang="fr-FR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>
            <p:custDataLst>
              <p:tags r:id="rId3"/>
            </p:custDataLst>
          </p:nvPr>
        </p:nvSpPr>
        <p:spPr>
          <a:xfrm>
            <a:off x="1" y="6447630"/>
            <a:ext cx="9143999" cy="3077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Carte de développement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Altera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DE1-SOC DE0-CV – programmation avec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Quartus</a:t>
            </a:r>
            <a:endParaRPr lang="fr-FR" sz="1400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307975" y="692696"/>
            <a:ext cx="8359480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4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utoShape 6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2" descr="Résultat de recherche d'images pour &quot;gsm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307975" y="825974"/>
            <a:ext cx="6216625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Pour affecter les entrées il faut :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6620" y="3717032"/>
            <a:ext cx="8473181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6519834" y="4186707"/>
            <a:ext cx="855712" cy="6480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vers le haut 15"/>
          <p:cNvSpPr/>
          <p:nvPr/>
        </p:nvSpPr>
        <p:spPr>
          <a:xfrm>
            <a:off x="6862700" y="4942791"/>
            <a:ext cx="161302" cy="432048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5618489" y="5373216"/>
            <a:ext cx="2811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Ne pas tenir compte, il s’agit de l’ancienne affectation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2" name="Flèche vers le haut 21"/>
          <p:cNvSpPr/>
          <p:nvPr/>
        </p:nvSpPr>
        <p:spPr>
          <a:xfrm flipV="1">
            <a:off x="3563888" y="3514794"/>
            <a:ext cx="139824" cy="432048"/>
          </a:xfrm>
          <a:prstGeom prst="upArrow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1977616" y="3085143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000CC"/>
                </a:solidFill>
              </a:rPr>
              <a:t>Vous complétez la « location »</a:t>
            </a:r>
            <a:endParaRPr lang="fr-FR" dirty="0">
              <a:solidFill>
                <a:srgbClr val="0000CC"/>
              </a:solidFill>
            </a:endParaRPr>
          </a:p>
        </p:txBody>
      </p:sp>
      <p:sp>
        <p:nvSpPr>
          <p:cNvPr id="24" name="Flèche vers le haut 23"/>
          <p:cNvSpPr/>
          <p:nvPr/>
        </p:nvSpPr>
        <p:spPr>
          <a:xfrm flipV="1">
            <a:off x="8036565" y="3707738"/>
            <a:ext cx="139824" cy="432048"/>
          </a:xfrm>
          <a:prstGeom prst="upArrow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5991567" y="2808144"/>
            <a:ext cx="281102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dirty="0" smtClean="0">
                <a:solidFill>
                  <a:srgbClr val="0000CC"/>
                </a:solidFill>
              </a:rPr>
              <a:t>Vous indiquez le type d’entrée sortie</a:t>
            </a:r>
            <a:endParaRPr lang="fr-FR" dirty="0">
              <a:solidFill>
                <a:srgbClr val="0000CC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039431" y="1340768"/>
            <a:ext cx="524457" cy="474439"/>
          </a:xfrm>
          <a:prstGeom prst="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3964203" y="1031020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00CC"/>
                </a:solidFill>
              </a:rPr>
              <a:t>Cliquez ici</a:t>
            </a:r>
            <a:endParaRPr lang="fr-FR" dirty="0">
              <a:solidFill>
                <a:srgbClr val="0000CC"/>
              </a:solidFill>
            </a:endParaRPr>
          </a:p>
        </p:txBody>
      </p:sp>
      <p:cxnSp>
        <p:nvCxnSpPr>
          <p:cNvPr id="26" name="Connecteur droit avec flèche 25"/>
          <p:cNvCxnSpPr/>
          <p:nvPr/>
        </p:nvCxnSpPr>
        <p:spPr>
          <a:xfrm flipH="1">
            <a:off x="3563889" y="1340768"/>
            <a:ext cx="504055" cy="237219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3212232" y="4186707"/>
            <a:ext cx="855712" cy="648072"/>
          </a:xfrm>
          <a:prstGeom prst="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7748533" y="4294719"/>
            <a:ext cx="855712" cy="648072"/>
          </a:xfrm>
          <a:prstGeom prst="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7010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  <p:bldP spid="18" grpId="0"/>
      <p:bldP spid="22" grpId="0" animBg="1"/>
      <p:bldP spid="23" grpId="0"/>
      <p:bldP spid="24" grpId="0" animBg="1"/>
      <p:bldP spid="25" grpId="0"/>
      <p:bldP spid="19" grpId="0" animBg="1"/>
      <p:bldP spid="20" grpId="0"/>
      <p:bldP spid="32" grpId="0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83976" y="155587"/>
            <a:ext cx="8204448" cy="761999"/>
          </a:xfrm>
        </p:spPr>
        <p:txBody>
          <a:bodyPr>
            <a:normAutofit/>
          </a:bodyPr>
          <a:lstStyle/>
          <a:p>
            <a:pPr algn="ctr"/>
            <a:r>
              <a:rPr lang="fr-FR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Programmation des cartes DE1-SOC. </a:t>
            </a:r>
            <a:endParaRPr lang="fr-FR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>
            <p:custDataLst>
              <p:tags r:id="rId3"/>
            </p:custDataLst>
          </p:nvPr>
        </p:nvSpPr>
        <p:spPr>
          <a:xfrm>
            <a:off x="1" y="6447630"/>
            <a:ext cx="9143999" cy="3077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Carte de développement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Altera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DE1-SOC DE0-CV – programmation avec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Quartus</a:t>
            </a:r>
            <a:endParaRPr lang="fr-FR" sz="1400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307975" y="692696"/>
            <a:ext cx="8359480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4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utoShape 6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2" descr="Résultat de recherche d'images pour &quot;gsm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307975" y="825974"/>
            <a:ext cx="3903985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Les entrées et sorties sont affectées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9602" y="1268760"/>
            <a:ext cx="8063262" cy="202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0399" y="3933056"/>
            <a:ext cx="8014925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ZoneTexte 18"/>
          <p:cNvSpPr txBox="1"/>
          <p:nvPr/>
        </p:nvSpPr>
        <p:spPr>
          <a:xfrm>
            <a:off x="341336" y="3429000"/>
            <a:ext cx="4416525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Vous lancez une nouvelle compilation</a:t>
            </a:r>
            <a:endParaRPr lang="fr-FR" dirty="0"/>
          </a:p>
        </p:txBody>
      </p:sp>
      <p:sp>
        <p:nvSpPr>
          <p:cNvPr id="20" name="Rectangle 19"/>
          <p:cNvSpPr/>
          <p:nvPr/>
        </p:nvSpPr>
        <p:spPr>
          <a:xfrm>
            <a:off x="3280907" y="4091880"/>
            <a:ext cx="524457" cy="474439"/>
          </a:xfrm>
          <a:prstGeom prst="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4205679" y="3782132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00CC"/>
                </a:solidFill>
              </a:rPr>
              <a:t>Cliquez ici</a:t>
            </a:r>
            <a:endParaRPr lang="fr-FR" dirty="0">
              <a:solidFill>
                <a:srgbClr val="0000CC"/>
              </a:solidFill>
            </a:endParaRPr>
          </a:p>
        </p:txBody>
      </p:sp>
      <p:cxnSp>
        <p:nvCxnSpPr>
          <p:cNvPr id="26" name="Connecteur droit avec flèche 25"/>
          <p:cNvCxnSpPr/>
          <p:nvPr/>
        </p:nvCxnSpPr>
        <p:spPr>
          <a:xfrm flipH="1">
            <a:off x="3805365" y="4091880"/>
            <a:ext cx="504055" cy="237219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3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60836" y="5388823"/>
            <a:ext cx="8014925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ZoneTexte 27"/>
          <p:cNvSpPr txBox="1"/>
          <p:nvPr/>
        </p:nvSpPr>
        <p:spPr>
          <a:xfrm>
            <a:off x="451773" y="4884767"/>
            <a:ext cx="4416525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Vous lancez l’outil de programmation</a:t>
            </a:r>
            <a:endParaRPr lang="fr-FR" dirty="0"/>
          </a:p>
        </p:txBody>
      </p:sp>
      <p:sp>
        <p:nvSpPr>
          <p:cNvPr id="29" name="Rectangle 28"/>
          <p:cNvSpPr/>
          <p:nvPr/>
        </p:nvSpPr>
        <p:spPr>
          <a:xfrm>
            <a:off x="6012160" y="5547647"/>
            <a:ext cx="524457" cy="474439"/>
          </a:xfrm>
          <a:prstGeom prst="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6936932" y="5237899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00CC"/>
                </a:solidFill>
              </a:rPr>
              <a:t>Cliquez ici</a:t>
            </a:r>
            <a:endParaRPr lang="fr-FR" dirty="0">
              <a:solidFill>
                <a:srgbClr val="0000CC"/>
              </a:solidFill>
            </a:endParaRPr>
          </a:p>
        </p:txBody>
      </p:sp>
      <p:cxnSp>
        <p:nvCxnSpPr>
          <p:cNvPr id="31" name="Connecteur droit avec flèche 30"/>
          <p:cNvCxnSpPr/>
          <p:nvPr/>
        </p:nvCxnSpPr>
        <p:spPr>
          <a:xfrm flipH="1">
            <a:off x="6536618" y="5547647"/>
            <a:ext cx="504055" cy="237219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00774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/>
      <p:bldP spid="28" grpId="0" animBg="1"/>
      <p:bldP spid="29" grpId="0" animBg="1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83976" y="155587"/>
            <a:ext cx="8204448" cy="761999"/>
          </a:xfrm>
        </p:spPr>
        <p:txBody>
          <a:bodyPr>
            <a:normAutofit/>
          </a:bodyPr>
          <a:lstStyle/>
          <a:p>
            <a:pPr algn="ctr"/>
            <a:r>
              <a:rPr lang="fr-FR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Programmation des cartes DE1-SOC. </a:t>
            </a:r>
            <a:endParaRPr lang="fr-FR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>
            <p:custDataLst>
              <p:tags r:id="rId3"/>
            </p:custDataLst>
          </p:nvPr>
        </p:nvSpPr>
        <p:spPr>
          <a:xfrm>
            <a:off x="1" y="6447630"/>
            <a:ext cx="9143999" cy="3077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Carte de développement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Altera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DE1-SOC DE0-CV – programmation avec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Quartus</a:t>
            </a:r>
            <a:endParaRPr lang="fr-FR" sz="1400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307975" y="692696"/>
            <a:ext cx="8359480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4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utoShape 6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2" descr="Résultat de recherche d'images pour &quot;gsm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307975" y="825974"/>
            <a:ext cx="8133896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L’outil de programmation est lancé. Vous effectuez une auto détection.</a:t>
            </a:r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2128" y="1341064"/>
            <a:ext cx="7739743" cy="4679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765175" y="3384521"/>
            <a:ext cx="1127405" cy="474439"/>
          </a:xfrm>
          <a:prstGeom prst="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2292895" y="3074773"/>
            <a:ext cx="2558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00CC"/>
                </a:solidFill>
              </a:rPr>
              <a:t>Ensuite vous cliquez </a:t>
            </a:r>
            <a:r>
              <a:rPr lang="fr-FR" dirty="0" smtClean="0">
                <a:solidFill>
                  <a:srgbClr val="0000CC"/>
                </a:solidFill>
              </a:rPr>
              <a:t>ici</a:t>
            </a:r>
            <a:endParaRPr lang="fr-FR" dirty="0">
              <a:solidFill>
                <a:srgbClr val="0000CC"/>
              </a:solidFill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 flipH="1">
            <a:off x="1892581" y="3384521"/>
            <a:ext cx="504055" cy="237219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99792" y="3503130"/>
            <a:ext cx="4292533" cy="235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2911814" y="4418724"/>
            <a:ext cx="1127405" cy="237220"/>
          </a:xfrm>
          <a:prstGeom prst="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ZoneTexte 31"/>
          <p:cNvSpPr txBox="1"/>
          <p:nvPr/>
        </p:nvSpPr>
        <p:spPr>
          <a:xfrm>
            <a:off x="4439534" y="3871757"/>
            <a:ext cx="38491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00CC"/>
                </a:solidFill>
              </a:rPr>
              <a:t>Vous sélectionnez 5CEMA5 puis OK</a:t>
            </a:r>
            <a:endParaRPr lang="fr-FR" dirty="0">
              <a:solidFill>
                <a:srgbClr val="0000CC"/>
              </a:solidFill>
            </a:endParaRPr>
          </a:p>
        </p:txBody>
      </p:sp>
      <p:cxnSp>
        <p:nvCxnSpPr>
          <p:cNvPr id="33" name="Connecteur droit avec flèche 32"/>
          <p:cNvCxnSpPr/>
          <p:nvPr/>
        </p:nvCxnSpPr>
        <p:spPr>
          <a:xfrm flipH="1">
            <a:off x="4039220" y="4181505"/>
            <a:ext cx="504055" cy="237219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827584" y="2204864"/>
            <a:ext cx="3024335" cy="237220"/>
          </a:xfrm>
          <a:prstGeom prst="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3059832" y="1368199"/>
            <a:ext cx="608416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CC"/>
                </a:solidFill>
              </a:rPr>
              <a:t>Si le « Hardware » n’est pa</a:t>
            </a:r>
            <a:r>
              <a:rPr lang="fr-FR" dirty="0" smtClean="0">
                <a:solidFill>
                  <a:srgbClr val="0000CC"/>
                </a:solidFill>
              </a:rPr>
              <a:t>s défini, vous cliquez sur le bouton « Hardware setup » et définissez le « Hardware ». </a:t>
            </a:r>
            <a:endParaRPr lang="fr-FR" dirty="0">
              <a:solidFill>
                <a:srgbClr val="0000CC"/>
              </a:solidFill>
            </a:endParaRPr>
          </a:p>
        </p:txBody>
      </p:sp>
      <p:cxnSp>
        <p:nvCxnSpPr>
          <p:cNvPr id="20" name="Connecteur droit avec flèche 19"/>
          <p:cNvCxnSpPr/>
          <p:nvPr/>
        </p:nvCxnSpPr>
        <p:spPr>
          <a:xfrm flipH="1">
            <a:off x="2447764" y="1930631"/>
            <a:ext cx="504055" cy="237219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4260003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5" grpId="0" animBg="1"/>
      <p:bldP spid="32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83976" y="155587"/>
            <a:ext cx="8204448" cy="761999"/>
          </a:xfrm>
        </p:spPr>
        <p:txBody>
          <a:bodyPr>
            <a:normAutofit/>
          </a:bodyPr>
          <a:lstStyle/>
          <a:p>
            <a:pPr algn="ctr"/>
            <a:r>
              <a:rPr lang="fr-FR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Programmation des cartes DE1-SOC. </a:t>
            </a:r>
            <a:endParaRPr lang="fr-FR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>
            <p:custDataLst>
              <p:tags r:id="rId3"/>
            </p:custDataLst>
          </p:nvPr>
        </p:nvSpPr>
        <p:spPr>
          <a:xfrm>
            <a:off x="1" y="6447630"/>
            <a:ext cx="9143999" cy="3077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Carte de développement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Altera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DE1-SOC DE0-CV – programmation avec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Quartus</a:t>
            </a:r>
            <a:endParaRPr lang="fr-FR" sz="1400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307975" y="692696"/>
            <a:ext cx="8359480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4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utoShape 6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2" descr="Résultat de recherche d'images pour &quot;gsm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307975" y="825974"/>
            <a:ext cx="8133896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Le HPS et le FPGA sont détectés.</a:t>
            </a:r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8857" y="1395318"/>
            <a:ext cx="7837715" cy="505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9289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83976" y="155587"/>
            <a:ext cx="8204448" cy="761999"/>
          </a:xfrm>
        </p:spPr>
        <p:txBody>
          <a:bodyPr>
            <a:normAutofit/>
          </a:bodyPr>
          <a:lstStyle/>
          <a:p>
            <a:pPr algn="ctr"/>
            <a:r>
              <a:rPr lang="fr-FR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Programmation des cartes DE1-SOC. </a:t>
            </a:r>
            <a:endParaRPr lang="fr-FR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>
            <p:custDataLst>
              <p:tags r:id="rId3"/>
            </p:custDataLst>
          </p:nvPr>
        </p:nvSpPr>
        <p:spPr>
          <a:xfrm>
            <a:off x="1" y="6447630"/>
            <a:ext cx="9143999" cy="3077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Carte de développement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Altera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DE1-SOC DE0-CV – programmation avec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Quartus</a:t>
            </a:r>
            <a:endParaRPr lang="fr-FR" sz="1400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307975" y="692696"/>
            <a:ext cx="8359480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4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utoShape 6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2" descr="Résultat de recherche d'images pour &quot;gsm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307975" y="825974"/>
            <a:ext cx="8133896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Vous sélectionnez la ligne FPGA.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307975" y="4931876"/>
            <a:ext cx="8133896" cy="369332"/>
          </a:xfrm>
          <a:prstGeom prst="rect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Vous cliquez sur « Change file ».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07975" y="5507940"/>
            <a:ext cx="8133896" cy="36933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Vous Chargez le fichier d’extension « </a:t>
            </a:r>
            <a:r>
              <a:rPr lang="fr-FR" dirty="0" err="1" smtClean="0">
                <a:solidFill>
                  <a:schemeClr val="bg1"/>
                </a:solidFill>
              </a:rPr>
              <a:t>sof</a:t>
            </a:r>
            <a:r>
              <a:rPr lang="fr-FR" dirty="0" smtClean="0">
                <a:solidFill>
                  <a:schemeClr val="bg1"/>
                </a:solidFill>
              </a:rPr>
              <a:t> » dans le dossier  « Output files »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6007" y="1379972"/>
            <a:ext cx="7723415" cy="3354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lèche vers le haut 2"/>
          <p:cNvSpPr/>
          <p:nvPr/>
        </p:nvSpPr>
        <p:spPr>
          <a:xfrm>
            <a:off x="1187624" y="4365104"/>
            <a:ext cx="216024" cy="504056"/>
          </a:xfrm>
          <a:prstGeom prst="upArrow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612775" y="4005064"/>
            <a:ext cx="1150913" cy="288032"/>
          </a:xfrm>
          <a:prstGeom prst="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1996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3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83976" y="155587"/>
            <a:ext cx="8204448" cy="761999"/>
          </a:xfrm>
        </p:spPr>
        <p:txBody>
          <a:bodyPr>
            <a:normAutofit/>
          </a:bodyPr>
          <a:lstStyle/>
          <a:p>
            <a:pPr algn="ctr"/>
            <a:r>
              <a:rPr lang="fr-FR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Programmation des cartes DE1-SOC. </a:t>
            </a:r>
            <a:endParaRPr lang="fr-FR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>
            <p:custDataLst>
              <p:tags r:id="rId3"/>
            </p:custDataLst>
          </p:nvPr>
        </p:nvSpPr>
        <p:spPr>
          <a:xfrm>
            <a:off x="1" y="6447630"/>
            <a:ext cx="9143999" cy="3077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Carte de développement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Altera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DE1-SOC DE0-CV – programmation avec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Quartus</a:t>
            </a:r>
            <a:endParaRPr lang="fr-FR" sz="1400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307975" y="692696"/>
            <a:ext cx="8359480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4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utoShape 6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2" descr="Résultat de recherche d'images pour &quot;gsm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307975" y="825974"/>
            <a:ext cx="8133896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Vous voyez que le fichier programmation est défini.</a:t>
            </a:r>
            <a:endParaRPr lang="fr-F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4647" y="1412777"/>
            <a:ext cx="7756071" cy="3502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907703" y="2007491"/>
            <a:ext cx="6759751" cy="28803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291985" y="5110713"/>
            <a:ext cx="8133896" cy="369332"/>
          </a:xfrm>
          <a:prstGeom prst="rect">
            <a:avLst/>
          </a:prstGeom>
          <a:solidFill>
            <a:srgbClr val="0000CC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Vous cochez pour la ligne FPGA la case « Program/configure »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91985" y="5632445"/>
            <a:ext cx="8133896" cy="646331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Vous cliquez sur le bouton « Start », la programmation s’effectue, vous pouvez tester le fonctionnement. Normalement le fonctionnement est conforme.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Flèche vers le bas 3"/>
          <p:cNvSpPr/>
          <p:nvPr/>
        </p:nvSpPr>
        <p:spPr>
          <a:xfrm flipV="1">
            <a:off x="6084168" y="2395359"/>
            <a:ext cx="360040" cy="2617817"/>
          </a:xfrm>
          <a:prstGeom prst="downArrow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7905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83976" y="155587"/>
            <a:ext cx="8204448" cy="761999"/>
          </a:xfrm>
        </p:spPr>
        <p:txBody>
          <a:bodyPr>
            <a:normAutofit/>
          </a:bodyPr>
          <a:lstStyle/>
          <a:p>
            <a:pPr algn="ctr"/>
            <a:r>
              <a:rPr lang="fr-FR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Programmation des cartes DE1-SOC. </a:t>
            </a:r>
            <a:endParaRPr lang="fr-FR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>
            <p:custDataLst>
              <p:tags r:id="rId3"/>
            </p:custDataLst>
          </p:nvPr>
        </p:nvSpPr>
        <p:spPr>
          <a:xfrm>
            <a:off x="1" y="6447630"/>
            <a:ext cx="9143999" cy="3077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Carte de développement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Altera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DE1-SOC DE0-CV – programmation avec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Quartus</a:t>
            </a:r>
            <a:endParaRPr lang="fr-FR" sz="1400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307975" y="692696"/>
            <a:ext cx="8359480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4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utoShape 6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2" descr="Résultat de recherche d'images pour &quot;gsm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505052" y="1472271"/>
            <a:ext cx="813389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Si vous coupez l’alimentation de la carte, le programme est perdu, il faut à nouveau le programmer.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05052" y="3212976"/>
            <a:ext cx="8133896" cy="923330"/>
          </a:xfrm>
          <a:prstGeom prst="rect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>
                <a:solidFill>
                  <a:schemeClr val="bg1"/>
                </a:solidFill>
              </a:rPr>
              <a:t>Si vous désirez conserver le programme après une coupure de courant, il faudra programmer la mémoire série EPCQ256.</a:t>
            </a:r>
          </a:p>
          <a:p>
            <a:pPr algn="just"/>
            <a:r>
              <a:rPr lang="fr-FR" dirty="0" smtClean="0">
                <a:solidFill>
                  <a:schemeClr val="bg1"/>
                </a:solidFill>
              </a:rPr>
              <a:t>Alors à la mise sous tension le FPGA chargement votre programme.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10274" y="4952429"/>
            <a:ext cx="8133896" cy="36933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Merci de votre attention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426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83976" y="155587"/>
            <a:ext cx="8204448" cy="761999"/>
          </a:xfrm>
        </p:spPr>
        <p:txBody>
          <a:bodyPr>
            <a:normAutofit/>
          </a:bodyPr>
          <a:lstStyle/>
          <a:p>
            <a:pPr algn="ctr"/>
            <a:r>
              <a:rPr lang="fr-FR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Cartes DE1-SOC et DE0-CV. </a:t>
            </a:r>
            <a:endParaRPr lang="fr-FR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>
            <p:custDataLst>
              <p:tags r:id="rId3"/>
            </p:custDataLst>
          </p:nvPr>
        </p:nvSpPr>
        <p:spPr>
          <a:xfrm>
            <a:off x="1" y="6447630"/>
            <a:ext cx="9143999" cy="3077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Carte de développement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Altera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DE1-SOC DE0-CV – programmation avec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Quartus</a:t>
            </a: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3638178" y="1961648"/>
            <a:ext cx="2505447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307975" y="692696"/>
            <a:ext cx="8359480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4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utoShape 6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2" descr="Résultat de recherche d'images pour &quot;gsm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5175" y="1093386"/>
            <a:ext cx="3031063" cy="249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36096" y="1093386"/>
            <a:ext cx="2963849" cy="249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468945" y="908720"/>
            <a:ext cx="114326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DE1-SOC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7613822" y="908720"/>
            <a:ext cx="103746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DE0-CV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360232" y="3717032"/>
            <a:ext cx="842353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Nous disposons des 2 types de cartes DE1-SOC et DE0-CV. Nous allons voir comment programmer la carte DE1-SOC, qui est la plus complexe sachant qu’elle est structurée autour d’un SOC, qui comprend une partie FPGA et une partie HPS </a:t>
            </a:r>
            <a:r>
              <a:rPr lang="fr-FR" dirty="0"/>
              <a:t>(HARD processeur system</a:t>
            </a:r>
            <a:r>
              <a:rPr lang="fr-FR" dirty="0" smtClean="0"/>
              <a:t>).</a:t>
            </a:r>
          </a:p>
          <a:p>
            <a:endParaRPr lang="fr-FR" dirty="0" smtClean="0"/>
          </a:p>
          <a:p>
            <a:r>
              <a:rPr lang="fr-FR" dirty="0" smtClean="0"/>
              <a:t>Vous trouvez les différentes ressources de ces 2 cartes sur Moodle du lycée ou :</a:t>
            </a:r>
          </a:p>
          <a:p>
            <a:pPr marL="285750" indent="-285750">
              <a:buFontTx/>
              <a:buChar char="-"/>
            </a:pPr>
            <a:r>
              <a:rPr lang="fr-FR" dirty="0" smtClean="0">
                <a:hlinkClick r:id="rId8"/>
              </a:rPr>
              <a:t>Ressources carte DE1-SOC</a:t>
            </a:r>
            <a:endParaRPr lang="fr-FR" dirty="0" smtClean="0"/>
          </a:p>
          <a:p>
            <a:pPr marL="285750" indent="-285750">
              <a:buFontTx/>
              <a:buChar char="-"/>
            </a:pPr>
            <a:r>
              <a:rPr lang="fr-FR" dirty="0" smtClean="0">
                <a:hlinkClick r:id="rId9"/>
              </a:rPr>
              <a:t>Ressources carte DE0-CV</a:t>
            </a:r>
            <a:endParaRPr lang="fr-FR" dirty="0"/>
          </a:p>
          <a:p>
            <a:r>
              <a:rPr lang="fr-FR" dirty="0" smtClean="0"/>
              <a:t>Il existe un tarif pour l’éducation nationale.</a:t>
            </a:r>
            <a:endParaRPr lang="fr-F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3405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83976" y="155587"/>
            <a:ext cx="8204448" cy="761999"/>
          </a:xfrm>
        </p:spPr>
        <p:txBody>
          <a:bodyPr>
            <a:normAutofit/>
          </a:bodyPr>
          <a:lstStyle/>
          <a:p>
            <a:pPr algn="ctr"/>
            <a:r>
              <a:rPr lang="fr-FR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Programmation des cartes DE1-SOC. </a:t>
            </a:r>
            <a:endParaRPr lang="fr-FR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>
            <p:custDataLst>
              <p:tags r:id="rId3"/>
            </p:custDataLst>
          </p:nvPr>
        </p:nvSpPr>
        <p:spPr>
          <a:xfrm>
            <a:off x="1" y="6447630"/>
            <a:ext cx="9143999" cy="3077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Carte de développement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Altera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DE1-SOC DE0-CV – programmation avec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Quartus</a:t>
            </a: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3638178" y="1961648"/>
            <a:ext cx="2505447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307975" y="692696"/>
            <a:ext cx="8359480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4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utoShape 6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2" descr="Résultat de recherche d'images pour &quot;gsm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4427" y="937090"/>
            <a:ext cx="7227003" cy="5404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2034068" y="752424"/>
            <a:ext cx="50758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La carte DE1-SOC se décompose en 3 parties </a:t>
            </a:r>
            <a:endParaRPr lang="fr-FR" dirty="0"/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2034068" y="1121756"/>
            <a:ext cx="1025764" cy="2910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2034068" y="1121756"/>
            <a:ext cx="46981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52878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83976" y="155587"/>
            <a:ext cx="8204448" cy="761999"/>
          </a:xfrm>
        </p:spPr>
        <p:txBody>
          <a:bodyPr>
            <a:normAutofit/>
          </a:bodyPr>
          <a:lstStyle/>
          <a:p>
            <a:pPr algn="ctr"/>
            <a:r>
              <a:rPr lang="fr-FR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Programmation des cartes DE1-SOC. </a:t>
            </a:r>
            <a:endParaRPr lang="fr-FR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>
            <p:custDataLst>
              <p:tags r:id="rId3"/>
            </p:custDataLst>
          </p:nvPr>
        </p:nvSpPr>
        <p:spPr>
          <a:xfrm>
            <a:off x="1" y="6447630"/>
            <a:ext cx="9143999" cy="3077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Carte de développement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Altera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DE1-SOC DE0-CV – programmation avec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Quartus</a:t>
            </a: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3638178" y="1961648"/>
            <a:ext cx="2505447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307975" y="692696"/>
            <a:ext cx="8359480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4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utoShape 6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2" descr="Résultat de recherche d'images pour &quot;gsm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144" y="1124744"/>
            <a:ext cx="5653712" cy="4814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453447" y="5938965"/>
            <a:ext cx="842353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2034068" y="752424"/>
            <a:ext cx="46981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La carte DE1-SOC éléments et câblages</a:t>
            </a:r>
            <a:endParaRPr lang="fr-FR" dirty="0"/>
          </a:p>
        </p:txBody>
      </p:sp>
      <p:cxnSp>
        <p:nvCxnSpPr>
          <p:cNvPr id="13" name="Connecteur droit 12"/>
          <p:cNvCxnSpPr/>
          <p:nvPr/>
        </p:nvCxnSpPr>
        <p:spPr>
          <a:xfrm>
            <a:off x="2034068" y="1121756"/>
            <a:ext cx="46981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291262" y="871552"/>
            <a:ext cx="1374345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 gauche la partie FPGA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7452320" y="871552"/>
            <a:ext cx="1478126" cy="1477328"/>
          </a:xfrm>
          <a:prstGeom prst="rect">
            <a:avLst/>
          </a:prstGeom>
          <a:solidFill>
            <a:srgbClr val="99CCFF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 droite la partie HPS (HARD processeur system)</a:t>
            </a:r>
            <a:endParaRPr lang="fr-FR" dirty="0"/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5580112" y="2348880"/>
            <a:ext cx="1872208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1475656" y="1794882"/>
            <a:ext cx="2448272" cy="10580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553317" y="5954700"/>
            <a:ext cx="822379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Nous pouvons voir facilement sur quelle partie les ressources sont reliées.</a:t>
            </a:r>
            <a:endParaRPr lang="fr-FR" dirty="0"/>
          </a:p>
        </p:txBody>
      </p:sp>
      <p:sp>
        <p:nvSpPr>
          <p:cNvPr id="4101" name="Ellipse 4100"/>
          <p:cNvSpPr/>
          <p:nvPr/>
        </p:nvSpPr>
        <p:spPr>
          <a:xfrm>
            <a:off x="2699792" y="4797153"/>
            <a:ext cx="2520280" cy="108012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ZoneTexte 38"/>
          <p:cNvSpPr txBox="1"/>
          <p:nvPr/>
        </p:nvSpPr>
        <p:spPr>
          <a:xfrm>
            <a:off x="280646" y="2861761"/>
            <a:ext cx="1374345" cy="25853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Les switch, les boutons, les </a:t>
            </a:r>
            <a:r>
              <a:rPr lang="fr-FR" dirty="0" err="1" smtClean="0"/>
              <a:t>LEDs</a:t>
            </a:r>
            <a:r>
              <a:rPr lang="fr-FR" dirty="0" smtClean="0"/>
              <a:t> et les afficheurs 7 segments sont reliés au FPGA</a:t>
            </a:r>
            <a:endParaRPr lang="fr-FR" dirty="0"/>
          </a:p>
        </p:txBody>
      </p:sp>
      <p:cxnSp>
        <p:nvCxnSpPr>
          <p:cNvPr id="4103" name="Connecteur droit avec flèche 4102"/>
          <p:cNvCxnSpPr/>
          <p:nvPr/>
        </p:nvCxnSpPr>
        <p:spPr>
          <a:xfrm>
            <a:off x="1654991" y="5157192"/>
            <a:ext cx="1044801" cy="1800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56645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0" grpId="0" animBg="1"/>
      <p:bldP spid="4101" grpId="0" animBg="1"/>
      <p:bldP spid="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83976" y="155587"/>
            <a:ext cx="8204448" cy="761999"/>
          </a:xfrm>
        </p:spPr>
        <p:txBody>
          <a:bodyPr>
            <a:normAutofit/>
          </a:bodyPr>
          <a:lstStyle/>
          <a:p>
            <a:pPr algn="ctr"/>
            <a:r>
              <a:rPr lang="fr-FR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Programmation des cartes DE1-SOC. </a:t>
            </a:r>
            <a:endParaRPr lang="fr-FR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>
            <p:custDataLst>
              <p:tags r:id="rId3"/>
            </p:custDataLst>
          </p:nvPr>
        </p:nvSpPr>
        <p:spPr>
          <a:xfrm>
            <a:off x="1" y="6447630"/>
            <a:ext cx="9143999" cy="3077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Carte de développement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Altera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DE1-SOC DE0-CV – programmation avec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Quartus</a:t>
            </a: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3638178" y="1961648"/>
            <a:ext cx="2505447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307975" y="692696"/>
            <a:ext cx="8359480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4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utoShape 6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2" descr="Résultat de recherche d'images pour &quot;gsm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144" y="1124744"/>
            <a:ext cx="5653712" cy="4814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453447" y="5938965"/>
            <a:ext cx="842353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2034068" y="752424"/>
            <a:ext cx="46981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La carte DE1-SOC éléments et câblages</a:t>
            </a:r>
            <a:endParaRPr lang="fr-FR" dirty="0"/>
          </a:p>
        </p:txBody>
      </p:sp>
      <p:cxnSp>
        <p:nvCxnSpPr>
          <p:cNvPr id="13" name="Connecteur droit 12"/>
          <p:cNvCxnSpPr/>
          <p:nvPr/>
        </p:nvCxnSpPr>
        <p:spPr>
          <a:xfrm>
            <a:off x="2034068" y="1121756"/>
            <a:ext cx="46981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179802" y="1141030"/>
            <a:ext cx="1464498" cy="203132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La carte DE1-SOC dispose des ressources pour les programmer sur site</a:t>
            </a:r>
            <a:endParaRPr lang="fr-FR" dirty="0"/>
          </a:p>
        </p:txBody>
      </p:sp>
      <p:cxnSp>
        <p:nvCxnSpPr>
          <p:cNvPr id="16" name="Connecteur droit avec flèche 15"/>
          <p:cNvCxnSpPr/>
          <p:nvPr/>
        </p:nvCxnSpPr>
        <p:spPr>
          <a:xfrm flipV="1">
            <a:off x="1644300" y="1484784"/>
            <a:ext cx="112750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453447" y="5301208"/>
            <a:ext cx="8423535" cy="92333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Pour programmer cette carte partie FPGA ou HPS, il suffit d’alimenter cette carte et de la relier au PC avec un câble USB. </a:t>
            </a:r>
          </a:p>
          <a:p>
            <a:pPr algn="ctr"/>
            <a:r>
              <a:rPr lang="fr-FR" dirty="0" smtClean="0"/>
              <a:t>Vous avez bien sûr à installer les drivers USB.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5514601" y="3531854"/>
            <a:ext cx="3152854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Nous pensons que vous savez utiliser le logiciel </a:t>
            </a:r>
            <a:r>
              <a:rPr lang="fr-FR" dirty="0" err="1" smtClean="0"/>
              <a:t>Quartus</a:t>
            </a:r>
            <a:r>
              <a:rPr lang="fr-FR" dirty="0" smtClean="0"/>
              <a:t> </a:t>
            </a:r>
            <a:endParaRPr lang="fr-F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496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83976" y="155587"/>
            <a:ext cx="8204448" cy="761999"/>
          </a:xfrm>
        </p:spPr>
        <p:txBody>
          <a:bodyPr>
            <a:normAutofit/>
          </a:bodyPr>
          <a:lstStyle/>
          <a:p>
            <a:pPr algn="ctr"/>
            <a:r>
              <a:rPr lang="fr-FR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Programmation des cartes DE1-SOC. </a:t>
            </a:r>
            <a:endParaRPr lang="fr-FR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>
            <p:custDataLst>
              <p:tags r:id="rId3"/>
            </p:custDataLst>
          </p:nvPr>
        </p:nvSpPr>
        <p:spPr>
          <a:xfrm>
            <a:off x="1" y="6447630"/>
            <a:ext cx="9143999" cy="3077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Carte de développement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Altera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DE1-SOC DE0-CV – programmation avec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Quartus</a:t>
            </a:r>
            <a:endParaRPr lang="fr-FR" sz="1400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307975" y="692696"/>
            <a:ext cx="8359480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4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utoShape 6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2" descr="Résultat de recherche d'images pour &quot;gsm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453447" y="5938965"/>
            <a:ext cx="842353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2034068" y="752424"/>
            <a:ext cx="46981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Travail à réaliser</a:t>
            </a:r>
            <a:endParaRPr lang="fr-FR" dirty="0"/>
          </a:p>
        </p:txBody>
      </p:sp>
      <p:cxnSp>
        <p:nvCxnSpPr>
          <p:cNvPr id="13" name="Connecteur droit 12"/>
          <p:cNvCxnSpPr/>
          <p:nvPr/>
        </p:nvCxnSpPr>
        <p:spPr>
          <a:xfrm>
            <a:off x="2034068" y="1121756"/>
            <a:ext cx="46981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107504" y="4554994"/>
            <a:ext cx="8880921" cy="147732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Vous savez utiliser le logiciel et savez donc :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Définir un projet choisissant le </a:t>
            </a:r>
            <a:r>
              <a:rPr lang="fr-FR" dirty="0"/>
              <a:t>composant cible </a:t>
            </a:r>
            <a:r>
              <a:rPr lang="fr-FR" dirty="0" smtClean="0"/>
              <a:t> </a:t>
            </a:r>
            <a:r>
              <a:rPr lang="fr-FR" b="1" dirty="0">
                <a:solidFill>
                  <a:srgbClr val="FF0000"/>
                </a:solidFill>
              </a:rPr>
              <a:t>5CSEMA5F31C6</a:t>
            </a:r>
            <a:r>
              <a:rPr lang="fr-FR" dirty="0"/>
              <a:t>.</a:t>
            </a:r>
            <a:endParaRPr lang="fr-FR" dirty="0" smtClean="0"/>
          </a:p>
          <a:p>
            <a:pPr marL="285750" indent="-285750">
              <a:buFontTx/>
              <a:buChar char="-"/>
            </a:pPr>
            <a:r>
              <a:rPr lang="fr-FR" dirty="0" smtClean="0"/>
              <a:t>Dessiner le modèle en schéma.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Valider le modèle en simulation.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Pour le projet ci-dessus, seule la partie FPGA du SOC est utilisée. 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483261" y="1340768"/>
            <a:ext cx="8184194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Le travail à réaliser va consister à réaliser une fonction tel que </a:t>
            </a:r>
          </a:p>
          <a:p>
            <a:r>
              <a:rPr lang="fr-FR" dirty="0" smtClean="0"/>
              <a:t>- Appuie sur  KEY0 </a:t>
            </a:r>
            <a:r>
              <a:rPr lang="fr-FR" dirty="0" smtClean="0">
                <a:sym typeface="Wingdings" panose="05000000000000000000" pitchFamily="2" charset="2"/>
              </a:rPr>
              <a:t></a:t>
            </a:r>
            <a:r>
              <a:rPr lang="fr-FR" dirty="0" smtClean="0"/>
              <a:t> LD0 éclaire.</a:t>
            </a:r>
          </a:p>
          <a:p>
            <a:r>
              <a:rPr lang="fr-FR" dirty="0" smtClean="0"/>
              <a:t>- Appuie sur KEY1 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smtClean="0"/>
              <a:t>LD0 s’éteint.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66490" y="2420888"/>
            <a:ext cx="7411020" cy="1958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7087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83976" y="155587"/>
            <a:ext cx="8204448" cy="761999"/>
          </a:xfrm>
        </p:spPr>
        <p:txBody>
          <a:bodyPr>
            <a:normAutofit/>
          </a:bodyPr>
          <a:lstStyle/>
          <a:p>
            <a:pPr algn="ctr"/>
            <a:r>
              <a:rPr lang="fr-FR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Programmation des cartes DE1-SOC. </a:t>
            </a:r>
            <a:endParaRPr lang="fr-FR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>
            <p:custDataLst>
              <p:tags r:id="rId3"/>
            </p:custDataLst>
          </p:nvPr>
        </p:nvSpPr>
        <p:spPr>
          <a:xfrm>
            <a:off x="1" y="6447630"/>
            <a:ext cx="9143999" cy="3077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Carte de développement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Altera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DE1-SOC DE0-CV – programmation avec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Quartus</a:t>
            </a:r>
            <a:endParaRPr lang="fr-FR" sz="1400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307975" y="692696"/>
            <a:ext cx="8359480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4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utoShape 6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2" descr="Résultat de recherche d'images pour &quot;gsm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453447" y="5938965"/>
            <a:ext cx="842353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2034068" y="752424"/>
            <a:ext cx="46981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Résultat de la simulation </a:t>
            </a:r>
            <a:endParaRPr lang="fr-FR" dirty="0"/>
          </a:p>
        </p:txBody>
      </p:sp>
      <p:cxnSp>
        <p:nvCxnSpPr>
          <p:cNvPr id="13" name="Connecteur droit 12"/>
          <p:cNvCxnSpPr/>
          <p:nvPr/>
        </p:nvCxnSpPr>
        <p:spPr>
          <a:xfrm>
            <a:off x="2034068" y="1121756"/>
            <a:ext cx="46981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2260" y="1477823"/>
            <a:ext cx="8359480" cy="3319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1463688" y="5020137"/>
            <a:ext cx="6216625" cy="120032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La simulation permet de vérifier la cohérence du schéma par rapport aux résultats attendus.</a:t>
            </a:r>
          </a:p>
          <a:p>
            <a:r>
              <a:rPr lang="fr-FR" dirty="0" smtClean="0"/>
              <a:t>Nous allons maintenant définir le placement des bornes du montage.</a:t>
            </a:r>
            <a:endParaRPr lang="fr-F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368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83976" y="155587"/>
            <a:ext cx="8204448" cy="761999"/>
          </a:xfrm>
        </p:spPr>
        <p:txBody>
          <a:bodyPr>
            <a:normAutofit/>
          </a:bodyPr>
          <a:lstStyle/>
          <a:p>
            <a:pPr algn="ctr"/>
            <a:r>
              <a:rPr lang="fr-FR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Programmation des cartes DE1-SOC. </a:t>
            </a:r>
            <a:endParaRPr lang="fr-FR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>
            <p:custDataLst>
              <p:tags r:id="rId3"/>
            </p:custDataLst>
          </p:nvPr>
        </p:nvSpPr>
        <p:spPr>
          <a:xfrm>
            <a:off x="1" y="6447630"/>
            <a:ext cx="9143999" cy="3077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Carte de développement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Altera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DE1-SOC DE0-CV – programmation avec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Quartus</a:t>
            </a:r>
            <a:endParaRPr lang="fr-FR" sz="1400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307975" y="692696"/>
            <a:ext cx="8359480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4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utoShape 6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2" descr="Résultat de recherche d'images pour &quot;gsm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453447" y="5938965"/>
            <a:ext cx="842353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1115616" y="752424"/>
            <a:ext cx="70567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Affectation des entrées : utilisation des boutons poussoirs - câblage</a:t>
            </a:r>
            <a:endParaRPr lang="fr-FR" dirty="0"/>
          </a:p>
        </p:txBody>
      </p:sp>
      <p:cxnSp>
        <p:nvCxnSpPr>
          <p:cNvPr id="13" name="Connecteur droit 12"/>
          <p:cNvCxnSpPr/>
          <p:nvPr/>
        </p:nvCxnSpPr>
        <p:spPr>
          <a:xfrm>
            <a:off x="2034068" y="1121756"/>
            <a:ext cx="46981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43527" y="1121756"/>
            <a:ext cx="6256947" cy="3802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1936" y="4740754"/>
            <a:ext cx="7560129" cy="1567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971600" y="5229200"/>
            <a:ext cx="7200800" cy="504056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2309095" y="4371422"/>
            <a:ext cx="4357239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Nous utilisons KEY0 et KEY1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1676182" y="1916832"/>
            <a:ext cx="4696018" cy="1368152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Flèche vers le bas 3"/>
          <p:cNvSpPr/>
          <p:nvPr/>
        </p:nvSpPr>
        <p:spPr>
          <a:xfrm>
            <a:off x="4139952" y="3645024"/>
            <a:ext cx="34776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784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83976" y="155587"/>
            <a:ext cx="8204448" cy="761999"/>
          </a:xfrm>
        </p:spPr>
        <p:txBody>
          <a:bodyPr>
            <a:normAutofit/>
          </a:bodyPr>
          <a:lstStyle/>
          <a:p>
            <a:pPr algn="ctr"/>
            <a:r>
              <a:rPr lang="fr-FR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Programmation des cartes DE1-SOC. </a:t>
            </a:r>
            <a:endParaRPr lang="fr-FR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>
            <p:custDataLst>
              <p:tags r:id="rId3"/>
            </p:custDataLst>
          </p:nvPr>
        </p:nvSpPr>
        <p:spPr>
          <a:xfrm>
            <a:off x="1" y="6447630"/>
            <a:ext cx="9143999" cy="3077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Carte de développement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Altera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DE1-SOC DE0-CV – programmation avec 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Quartus</a:t>
            </a:r>
            <a:endParaRPr lang="fr-FR" sz="1400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307975" y="692696"/>
            <a:ext cx="8359480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4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utoShape 6" descr="Résultat de recherche d'images pour &quot;image satelite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2" descr="Résultat de recherche d'images pour &quot;gsm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453447" y="5938965"/>
            <a:ext cx="842353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765175" y="752424"/>
            <a:ext cx="755124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Affectation des sorties - Utilisation des </a:t>
            </a:r>
            <a:r>
              <a:rPr lang="fr-FR" dirty="0" err="1" smtClean="0"/>
              <a:t>LEDs</a:t>
            </a:r>
            <a:r>
              <a:rPr lang="fr-FR" dirty="0" smtClean="0"/>
              <a:t>- câblage</a:t>
            </a:r>
            <a:endParaRPr lang="fr-FR" dirty="0"/>
          </a:p>
        </p:txBody>
      </p:sp>
      <p:cxnSp>
        <p:nvCxnSpPr>
          <p:cNvPr id="13" name="Connecteur droit 12"/>
          <p:cNvCxnSpPr/>
          <p:nvPr/>
        </p:nvCxnSpPr>
        <p:spPr>
          <a:xfrm>
            <a:off x="2034068" y="1121756"/>
            <a:ext cx="46981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45505" y="1439346"/>
            <a:ext cx="6652991" cy="4026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63386" y="5042347"/>
            <a:ext cx="7217229" cy="1110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971600" y="5229200"/>
            <a:ext cx="7200800" cy="368318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2309095" y="4371422"/>
            <a:ext cx="4357239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Nous utilisons LED0</a:t>
            </a:r>
            <a:endParaRPr lang="fr-FR" dirty="0"/>
          </a:p>
        </p:txBody>
      </p:sp>
      <p:sp>
        <p:nvSpPr>
          <p:cNvPr id="22" name="Rectangle 21"/>
          <p:cNvSpPr/>
          <p:nvPr/>
        </p:nvSpPr>
        <p:spPr>
          <a:xfrm>
            <a:off x="3779912" y="1232756"/>
            <a:ext cx="4696018" cy="540060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 vers le bas 22"/>
          <p:cNvSpPr/>
          <p:nvPr/>
        </p:nvSpPr>
        <p:spPr>
          <a:xfrm>
            <a:off x="4209272" y="2060848"/>
            <a:ext cx="455941" cy="20162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6139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  <p:tag name="NUM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  <p:tag name="NUM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  <p:tag name="NUM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  <p:tag name="NUM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  <p:tag name="NUM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  <p:tag name="NUM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  <p:tag name="NUM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TlgkWg9GbD75tZxSe07Sl"/>
  <p:tag name="NUM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  <p:tag name="NUM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  <p:tag name="NUM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  <p:tag name="NUM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  <p:tag name="NUM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  <p:tag name="NUM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  <p:tag name="NUM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  <p:tag name="NUM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  <p:tag name="NUM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  <p:tag name="NUM" val="1"/>
</p:tagLst>
</file>

<file path=ppt/theme/theme1.xml><?xml version="1.0" encoding="utf-8"?>
<a:theme xmlns:a="http://schemas.openxmlformats.org/drawingml/2006/main" name="Project Status Repor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CA5BBE3-83BF-417E-9117-E377A1AAEED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Project Status Report</Template>
  <TotalTime>0</TotalTime>
  <Words>810</Words>
  <Application>Microsoft Office PowerPoint</Application>
  <PresentationFormat>Affichage à l'écran (4:3)</PresentationFormat>
  <Paragraphs>120</Paragraphs>
  <Slides>16</Slides>
  <Notes>16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Project Status Report</vt:lpstr>
      <vt:lpstr>Cartes DE1-SOC et DE0-CV. </vt:lpstr>
      <vt:lpstr>Cartes DE1-SOC et DE0-CV. </vt:lpstr>
      <vt:lpstr>Programmation des cartes DE1-SOC. </vt:lpstr>
      <vt:lpstr>Programmation des cartes DE1-SOC. </vt:lpstr>
      <vt:lpstr>Programmation des cartes DE1-SOC. </vt:lpstr>
      <vt:lpstr>Programmation des cartes DE1-SOC. </vt:lpstr>
      <vt:lpstr>Programmation des cartes DE1-SOC. </vt:lpstr>
      <vt:lpstr>Programmation des cartes DE1-SOC. </vt:lpstr>
      <vt:lpstr>Programmation des cartes DE1-SOC. </vt:lpstr>
      <vt:lpstr>Programmation des cartes DE1-SOC. </vt:lpstr>
      <vt:lpstr>Programmation des cartes DE1-SOC. </vt:lpstr>
      <vt:lpstr>Programmation des cartes DE1-SOC. </vt:lpstr>
      <vt:lpstr>Programmation des cartes DE1-SOC. </vt:lpstr>
      <vt:lpstr>Programmation des cartes DE1-SOC. </vt:lpstr>
      <vt:lpstr>Programmation des cartes DE1-SOC. </vt:lpstr>
      <vt:lpstr>Programmation des cartes DE1-SOC.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2015-08-19T08:42:31Z</dcterms:created>
  <dcterms:modified xsi:type="dcterms:W3CDTF">2016-03-01T17:52:21Z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TC016745569991</vt:lpwstr>
  </property>
</Properties>
</file>